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350" r:id="rId4"/>
    <p:sldId id="261" r:id="rId5"/>
    <p:sldId id="403" r:id="rId6"/>
    <p:sldId id="351" r:id="rId7"/>
    <p:sldId id="419" r:id="rId8"/>
    <p:sldId id="282" r:id="rId9"/>
    <p:sldId id="352" r:id="rId10"/>
    <p:sldId id="420" r:id="rId11"/>
    <p:sldId id="418" r:id="rId12"/>
    <p:sldId id="266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555464"/>
    <a:srgbClr val="4B496F"/>
    <a:srgbClr val="525068"/>
    <a:srgbClr val="FF6600"/>
    <a:srgbClr val="FF5050"/>
    <a:srgbClr val="009ED6"/>
    <a:srgbClr val="1B6AA3"/>
    <a:srgbClr val="000000"/>
    <a:srgbClr val="FCFCF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34587" autoAdjust="0"/>
    <p:restoredTop sz="87560" autoAdjust="0"/>
  </p:normalViewPr>
  <p:slideViewPr>
    <p:cSldViewPr>
      <p:cViewPr varScale="1">
        <p:scale>
          <a:sx n="66" d="100"/>
          <a:sy n="66" d="100"/>
        </p:scale>
        <p:origin x="-14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743E25-D8F2-4CB9-8606-CD75F6A343BB}" type="doc">
      <dgm:prSet loTypeId="urn:microsoft.com/office/officeart/2005/8/layout/chart3" loCatId="relationship" qsTypeId="urn:microsoft.com/office/officeart/2005/8/quickstyle/simple2" qsCatId="simple" csTypeId="urn:microsoft.com/office/officeart/2005/8/colors/accent0_2" csCatId="mainScheme" phldr="1"/>
      <dgm:spPr/>
    </dgm:pt>
    <dgm:pt modelId="{8E38E1A8-3034-4A58-8E10-97FF0BF9D914}">
      <dgm:prSet phldrT="[Текст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КОНТРОЛЬНО-СЧЕТНАЯ ПАЛАТА </a:t>
          </a:r>
          <a:endParaRPr lang="ru-RU" sz="1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 ГО «СЫКТЫВКАР</a:t>
          </a:r>
          <a:r>
            <a:rPr lang="ru-RU" sz="1800" dirty="0" smtClean="0"/>
            <a:t>»</a:t>
          </a:r>
          <a:endParaRPr lang="ru-RU" sz="1800" dirty="0"/>
        </a:p>
      </dgm:t>
    </dgm:pt>
    <dgm:pt modelId="{54EF2DC0-FBB7-43B6-AD5D-09196A7BF2A3}" type="parTrans" cxnId="{09859119-1397-4A91-8CB9-071EEC62CABC}">
      <dgm:prSet/>
      <dgm:spPr/>
      <dgm:t>
        <a:bodyPr/>
        <a:lstStyle/>
        <a:p>
          <a:endParaRPr lang="ru-RU"/>
        </a:p>
      </dgm:t>
    </dgm:pt>
    <dgm:pt modelId="{8882EBE8-F796-4540-A296-32713798CD65}" type="sibTrans" cxnId="{09859119-1397-4A91-8CB9-071EEC62CABC}">
      <dgm:prSet/>
      <dgm:spPr/>
      <dgm:t>
        <a:bodyPr/>
        <a:lstStyle/>
        <a:p>
          <a:endParaRPr lang="ru-RU"/>
        </a:p>
      </dgm:t>
    </dgm:pt>
    <dgm:pt modelId="{2F4BC9BA-853D-4B70-B6C5-43BA50755253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ru-RU" sz="1800" b="1" dirty="0">
              <a:latin typeface="Constantia" pitchFamily="18" charset="0"/>
              <a:cs typeface="Times New Roman" panose="02020603050405020304" pitchFamily="18" charset="0"/>
            </a:rPr>
            <a:t>АДМИНИСТРАЦИЯ ЭЖВИНСКОГО </a:t>
          </a:r>
          <a:r>
            <a:rPr lang="ru-RU" sz="1800" b="1" dirty="0" smtClean="0">
              <a:latin typeface="Constantia" pitchFamily="18" charset="0"/>
              <a:cs typeface="Times New Roman" panose="02020603050405020304" pitchFamily="18" charset="0"/>
            </a:rPr>
            <a:t>РАЙОНА </a:t>
          </a:r>
        </a:p>
        <a:p>
          <a:r>
            <a:rPr lang="ru-RU" sz="1800" dirty="0" smtClean="0">
              <a:latin typeface="Constantia" pitchFamily="18" charset="0"/>
              <a:cs typeface="Times New Roman" panose="02020603050405020304" pitchFamily="18" charset="0"/>
            </a:rPr>
            <a:t>МО ГО «СЫКТЫВКАР»</a:t>
          </a:r>
          <a:endParaRPr lang="ru-RU" sz="1800" dirty="0">
            <a:latin typeface="Constantia" pitchFamily="18" charset="0"/>
            <a:cs typeface="Times New Roman" panose="02020603050405020304" pitchFamily="18" charset="0"/>
          </a:endParaRPr>
        </a:p>
      </dgm:t>
    </dgm:pt>
    <dgm:pt modelId="{291C7E8D-2427-47F5-AD2F-0877DC7AB28E}" type="sibTrans" cxnId="{C50B9656-C981-4A3D-9F6E-FBBAC3635D79}">
      <dgm:prSet/>
      <dgm:spPr/>
      <dgm:t>
        <a:bodyPr/>
        <a:lstStyle/>
        <a:p>
          <a:endParaRPr lang="ru-RU"/>
        </a:p>
      </dgm:t>
    </dgm:pt>
    <dgm:pt modelId="{13D90281-3ECE-475F-81CD-3264ED7F1FD3}" type="parTrans" cxnId="{C50B9656-C981-4A3D-9F6E-FBBAC3635D79}">
      <dgm:prSet/>
      <dgm:spPr/>
      <dgm:t>
        <a:bodyPr/>
        <a:lstStyle/>
        <a:p>
          <a:endParaRPr lang="ru-RU"/>
        </a:p>
      </dgm:t>
    </dgm:pt>
    <dgm:pt modelId="{7E49A622-7E0D-4A7F-A2DC-B807D6387BD0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dirty="0" smtClean="0">
              <a:latin typeface="Constantia" pitchFamily="18" charset="0"/>
              <a:cs typeface="Times New Roman" panose="02020603050405020304" pitchFamily="18" charset="0"/>
            </a:rPr>
            <a:t>АДМИНИСТРАЦИЯ </a:t>
          </a:r>
        </a:p>
        <a:p>
          <a:pPr marL="0"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dirty="0" smtClean="0">
              <a:latin typeface="Constantia" pitchFamily="18" charset="0"/>
              <a:cs typeface="Times New Roman" panose="02020603050405020304" pitchFamily="18" charset="0"/>
            </a:rPr>
            <a:t>МО ГО «СЫКТЫВКАР»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latin typeface="Constantia" pitchFamily="18" charset="0"/>
              <a:cs typeface="Times New Roman" panose="02020603050405020304" pitchFamily="18" charset="0"/>
            </a:rPr>
            <a:t>13 комиссий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600" dirty="0"/>
        </a:p>
      </dgm:t>
    </dgm:pt>
    <dgm:pt modelId="{73E66F4C-7484-4F65-8936-CDFD6FFE2DE2}" type="sibTrans" cxnId="{C16E926A-BF59-49AD-B065-2CA034B26719}">
      <dgm:prSet/>
      <dgm:spPr/>
      <dgm:t>
        <a:bodyPr/>
        <a:lstStyle/>
        <a:p>
          <a:endParaRPr lang="ru-RU"/>
        </a:p>
      </dgm:t>
    </dgm:pt>
    <dgm:pt modelId="{48F53DAB-3BEC-4482-ADAF-37974808B4B7}" type="parTrans" cxnId="{C16E926A-BF59-49AD-B065-2CA034B26719}">
      <dgm:prSet/>
      <dgm:spPr/>
      <dgm:t>
        <a:bodyPr/>
        <a:lstStyle/>
        <a:p>
          <a:endParaRPr lang="ru-RU"/>
        </a:p>
      </dgm:t>
    </dgm:pt>
    <dgm:pt modelId="{47AF4FE6-5606-4995-82B8-FF3414136EF6}" type="pres">
      <dgm:prSet presAssocID="{DD743E25-D8F2-4CB9-8606-CD75F6A343BB}" presName="compositeShape" presStyleCnt="0">
        <dgm:presLayoutVars>
          <dgm:chMax val="7"/>
          <dgm:dir/>
          <dgm:resizeHandles val="exact"/>
        </dgm:presLayoutVars>
      </dgm:prSet>
      <dgm:spPr/>
    </dgm:pt>
    <dgm:pt modelId="{2D2F7441-D9DB-4E14-9279-38DCAC9B7009}" type="pres">
      <dgm:prSet presAssocID="{DD743E25-D8F2-4CB9-8606-CD75F6A343BB}" presName="wedge1" presStyleLbl="node1" presStyleIdx="0" presStyleCnt="3" custScaleX="180796" custScaleY="84811" custLinFactNeighborX="5033" custLinFactNeighborY="-14142"/>
      <dgm:spPr/>
      <dgm:t>
        <a:bodyPr/>
        <a:lstStyle/>
        <a:p>
          <a:endParaRPr lang="ru-RU"/>
        </a:p>
      </dgm:t>
    </dgm:pt>
    <dgm:pt modelId="{5249DBDC-DA99-4798-956B-C76B39169272}" type="pres">
      <dgm:prSet presAssocID="{DD743E25-D8F2-4CB9-8606-CD75F6A343BB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E2B793-5439-4A67-A313-F955E507F489}" type="pres">
      <dgm:prSet presAssocID="{DD743E25-D8F2-4CB9-8606-CD75F6A343BB}" presName="wedge2" presStyleLbl="node1" presStyleIdx="1" presStyleCnt="3" custScaleX="139606" custScaleY="95077" custLinFactNeighborX="6381" custLinFactNeighborY="-6543"/>
      <dgm:spPr/>
      <dgm:t>
        <a:bodyPr/>
        <a:lstStyle/>
        <a:p>
          <a:endParaRPr lang="ru-RU"/>
        </a:p>
      </dgm:t>
    </dgm:pt>
    <dgm:pt modelId="{A92D63FB-FBA7-4CA1-A785-3D558C4AFB3B}" type="pres">
      <dgm:prSet presAssocID="{DD743E25-D8F2-4CB9-8606-CD75F6A343BB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818892-39A5-47CC-9AC6-BAD73246A7F9}" type="pres">
      <dgm:prSet presAssocID="{DD743E25-D8F2-4CB9-8606-CD75F6A343BB}" presName="wedge3" presStyleLbl="node1" presStyleIdx="2" presStyleCnt="3" custScaleX="176790" custScaleY="104087" custLinFactNeighborX="5101" custLinFactNeighborY="-9792"/>
      <dgm:spPr/>
      <dgm:t>
        <a:bodyPr/>
        <a:lstStyle/>
        <a:p>
          <a:endParaRPr lang="ru-RU"/>
        </a:p>
      </dgm:t>
    </dgm:pt>
    <dgm:pt modelId="{1ACEFD35-6E27-4816-A4D3-C371003850C9}" type="pres">
      <dgm:prSet presAssocID="{DD743E25-D8F2-4CB9-8606-CD75F6A343BB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0E8E61-501D-48C0-8539-962AA8A70240}" type="presOf" srcId="{7E49A622-7E0D-4A7F-A2DC-B807D6387BD0}" destId="{2D2F7441-D9DB-4E14-9279-38DCAC9B7009}" srcOrd="0" destOrd="0" presId="urn:microsoft.com/office/officeart/2005/8/layout/chart3"/>
    <dgm:cxn modelId="{C16E926A-BF59-49AD-B065-2CA034B26719}" srcId="{DD743E25-D8F2-4CB9-8606-CD75F6A343BB}" destId="{7E49A622-7E0D-4A7F-A2DC-B807D6387BD0}" srcOrd="0" destOrd="0" parTransId="{48F53DAB-3BEC-4482-ADAF-37974808B4B7}" sibTransId="{73E66F4C-7484-4F65-8936-CDFD6FFE2DE2}"/>
    <dgm:cxn modelId="{553B2B86-7CED-4D9E-B5B1-9F77F52031AC}" type="presOf" srcId="{8E38E1A8-3034-4A58-8E10-97FF0BF9D914}" destId="{F4E2B793-5439-4A67-A313-F955E507F489}" srcOrd="0" destOrd="0" presId="urn:microsoft.com/office/officeart/2005/8/layout/chart3"/>
    <dgm:cxn modelId="{412746C8-94E3-4B74-93C3-74448418F196}" type="presOf" srcId="{2F4BC9BA-853D-4B70-B6C5-43BA50755253}" destId="{14818892-39A5-47CC-9AC6-BAD73246A7F9}" srcOrd="0" destOrd="0" presId="urn:microsoft.com/office/officeart/2005/8/layout/chart3"/>
    <dgm:cxn modelId="{09859119-1397-4A91-8CB9-071EEC62CABC}" srcId="{DD743E25-D8F2-4CB9-8606-CD75F6A343BB}" destId="{8E38E1A8-3034-4A58-8E10-97FF0BF9D914}" srcOrd="1" destOrd="0" parTransId="{54EF2DC0-FBB7-43B6-AD5D-09196A7BF2A3}" sibTransId="{8882EBE8-F796-4540-A296-32713798CD65}"/>
    <dgm:cxn modelId="{FAEAF9D5-151C-4DCC-8DE7-934B46C94C1E}" type="presOf" srcId="{7E49A622-7E0D-4A7F-A2DC-B807D6387BD0}" destId="{5249DBDC-DA99-4798-956B-C76B39169272}" srcOrd="1" destOrd="0" presId="urn:microsoft.com/office/officeart/2005/8/layout/chart3"/>
    <dgm:cxn modelId="{F3AFFAF1-03C8-45D3-9A16-6EE39162CAA7}" type="presOf" srcId="{8E38E1A8-3034-4A58-8E10-97FF0BF9D914}" destId="{A92D63FB-FBA7-4CA1-A785-3D558C4AFB3B}" srcOrd="1" destOrd="0" presId="urn:microsoft.com/office/officeart/2005/8/layout/chart3"/>
    <dgm:cxn modelId="{C50B9656-C981-4A3D-9F6E-FBBAC3635D79}" srcId="{DD743E25-D8F2-4CB9-8606-CD75F6A343BB}" destId="{2F4BC9BA-853D-4B70-B6C5-43BA50755253}" srcOrd="2" destOrd="0" parTransId="{13D90281-3ECE-475F-81CD-3264ED7F1FD3}" sibTransId="{291C7E8D-2427-47F5-AD2F-0877DC7AB28E}"/>
    <dgm:cxn modelId="{4F7A37EB-2FE9-40CF-8D11-4D16C66E856B}" type="presOf" srcId="{2F4BC9BA-853D-4B70-B6C5-43BA50755253}" destId="{1ACEFD35-6E27-4816-A4D3-C371003850C9}" srcOrd="1" destOrd="0" presId="urn:microsoft.com/office/officeart/2005/8/layout/chart3"/>
    <dgm:cxn modelId="{317232D4-3011-43CF-8106-708CA095A3F0}" type="presOf" srcId="{DD743E25-D8F2-4CB9-8606-CD75F6A343BB}" destId="{47AF4FE6-5606-4995-82B8-FF3414136EF6}" srcOrd="0" destOrd="0" presId="urn:microsoft.com/office/officeart/2005/8/layout/chart3"/>
    <dgm:cxn modelId="{5E7F43D2-8C38-448F-86E1-0B3D9E4AD2B8}" type="presParOf" srcId="{47AF4FE6-5606-4995-82B8-FF3414136EF6}" destId="{2D2F7441-D9DB-4E14-9279-38DCAC9B7009}" srcOrd="0" destOrd="0" presId="urn:microsoft.com/office/officeart/2005/8/layout/chart3"/>
    <dgm:cxn modelId="{62DEC640-69F1-4198-A731-95BE6FE0BC75}" type="presParOf" srcId="{47AF4FE6-5606-4995-82B8-FF3414136EF6}" destId="{5249DBDC-DA99-4798-956B-C76B39169272}" srcOrd="1" destOrd="0" presId="urn:microsoft.com/office/officeart/2005/8/layout/chart3"/>
    <dgm:cxn modelId="{E8C0713B-A26A-426C-9F49-992AA6AB90AE}" type="presParOf" srcId="{47AF4FE6-5606-4995-82B8-FF3414136EF6}" destId="{F4E2B793-5439-4A67-A313-F955E507F489}" srcOrd="2" destOrd="0" presId="urn:microsoft.com/office/officeart/2005/8/layout/chart3"/>
    <dgm:cxn modelId="{6548C34F-BA4A-44E2-A408-E53C352238F3}" type="presParOf" srcId="{47AF4FE6-5606-4995-82B8-FF3414136EF6}" destId="{A92D63FB-FBA7-4CA1-A785-3D558C4AFB3B}" srcOrd="3" destOrd="0" presId="urn:microsoft.com/office/officeart/2005/8/layout/chart3"/>
    <dgm:cxn modelId="{9B97A8C0-EB85-4A13-9174-FD33C248D7B6}" type="presParOf" srcId="{47AF4FE6-5606-4995-82B8-FF3414136EF6}" destId="{14818892-39A5-47CC-9AC6-BAD73246A7F9}" srcOrd="4" destOrd="0" presId="urn:microsoft.com/office/officeart/2005/8/layout/chart3"/>
    <dgm:cxn modelId="{31D1FA26-C420-4628-A1B3-6581D44A0F14}" type="presParOf" srcId="{47AF4FE6-5606-4995-82B8-FF3414136EF6}" destId="{1ACEFD35-6E27-4816-A4D3-C371003850C9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D2F7441-D9DB-4E14-9279-38DCAC9B7009}">
      <dsp:nvSpPr>
        <dsp:cNvPr id="0" name=""/>
        <dsp:cNvSpPr/>
      </dsp:nvSpPr>
      <dsp:spPr>
        <a:xfrm>
          <a:off x="1185907" y="4"/>
          <a:ext cx="6957296" cy="3263652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 smtClean="0">
              <a:latin typeface="Constantia" pitchFamily="18" charset="0"/>
              <a:cs typeface="Times New Roman" panose="02020603050405020304" pitchFamily="18" charset="0"/>
            </a:rPr>
            <a:t>АДМИНИСТРАЦИЯ </a:t>
          </a:r>
        </a:p>
        <a:p>
          <a:pPr marL="0"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 smtClean="0">
              <a:latin typeface="Constantia" pitchFamily="18" charset="0"/>
              <a:cs typeface="Times New Roman" panose="02020603050405020304" pitchFamily="18" charset="0"/>
            </a:rPr>
            <a:t>МО ГО «СЫКТЫВКАР»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latin typeface="Constantia" pitchFamily="18" charset="0"/>
              <a:cs typeface="Times New Roman" panose="02020603050405020304" pitchFamily="18" charset="0"/>
            </a:rPr>
            <a:t>13 комиссий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600" kern="1200" dirty="0"/>
        </a:p>
      </dsp:txBody>
      <dsp:txXfrm>
        <a:off x="4968523" y="602226"/>
        <a:ext cx="2360511" cy="1087884"/>
      </dsp:txXfrm>
    </dsp:sp>
    <dsp:sp modelId="{F4E2B793-5439-4A67-A313-F955E507F489}">
      <dsp:nvSpPr>
        <dsp:cNvPr id="0" name=""/>
        <dsp:cNvSpPr/>
      </dsp:nvSpPr>
      <dsp:spPr>
        <a:xfrm>
          <a:off x="1831943" y="209428"/>
          <a:ext cx="5372244" cy="3658703"/>
        </a:xfrm>
        <a:prstGeom prst="pie">
          <a:avLst>
            <a:gd name="adj1" fmla="val 1800000"/>
            <a:gd name="adj2" fmla="val 900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КОНТРОЛЬНО-СЧЕТНАЯ ПАЛАТА </a:t>
          </a:r>
          <a:endParaRPr lang="ru-RU" sz="18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 ГО «СЫКТЫВКАР</a:t>
          </a:r>
          <a:r>
            <a:rPr lang="ru-RU" sz="1800" kern="1200" dirty="0" smtClean="0"/>
            <a:t>»</a:t>
          </a:r>
          <a:endParaRPr lang="ru-RU" sz="1800" kern="1200" dirty="0"/>
        </a:p>
      </dsp:txBody>
      <dsp:txXfrm>
        <a:off x="3302915" y="2517895"/>
        <a:ext cx="2430301" cy="1132455"/>
      </dsp:txXfrm>
    </dsp:sp>
    <dsp:sp modelId="{14818892-39A5-47CC-9AC6-BAD73246A7F9}">
      <dsp:nvSpPr>
        <dsp:cNvPr id="0" name=""/>
        <dsp:cNvSpPr/>
      </dsp:nvSpPr>
      <dsp:spPr>
        <a:xfrm>
          <a:off x="1067239" y="-88957"/>
          <a:ext cx="6803140" cy="4005421"/>
        </a:xfrm>
        <a:prstGeom prst="pie">
          <a:avLst>
            <a:gd name="adj1" fmla="val 9000000"/>
            <a:gd name="adj2" fmla="val 16200000"/>
          </a:avLst>
        </a:prstGeom>
        <a:solidFill>
          <a:srgbClr val="92D050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latin typeface="Constantia" pitchFamily="18" charset="0"/>
              <a:cs typeface="Times New Roman" panose="02020603050405020304" pitchFamily="18" charset="0"/>
            </a:rPr>
            <a:t>АДМИНИСТРАЦИЯ ЭЖВИНСКОГО </a:t>
          </a:r>
          <a:r>
            <a:rPr lang="ru-RU" sz="1800" b="1" kern="1200" dirty="0" smtClean="0">
              <a:latin typeface="Constantia" pitchFamily="18" charset="0"/>
              <a:cs typeface="Times New Roman" panose="02020603050405020304" pitchFamily="18" charset="0"/>
            </a:rPr>
            <a:t>РАЙОНА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Constantia" pitchFamily="18" charset="0"/>
              <a:cs typeface="Times New Roman" panose="02020603050405020304" pitchFamily="18" charset="0"/>
            </a:rPr>
            <a:t>МО ГО «СЫКТЫВКАР»</a:t>
          </a:r>
          <a:endParaRPr lang="ru-RU" sz="1800" kern="1200" dirty="0">
            <a:latin typeface="Constantia" pitchFamily="18" charset="0"/>
            <a:cs typeface="Times New Roman" panose="02020603050405020304" pitchFamily="18" charset="0"/>
          </a:endParaRPr>
        </a:p>
      </dsp:txBody>
      <dsp:txXfrm>
        <a:off x="1796147" y="697821"/>
        <a:ext cx="2308208" cy="13351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35EBC-96E5-40D4-96B8-E25E8B4BA6ED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A9D3E0-B709-4F56-99A9-C47D07CB1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4C1789-C23E-4824-B6C9-3CACB73F04B8}" type="datetimeFigureOut">
              <a:rPr lang="en-US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E221149-DAE4-4065-9F39-DB789706C0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221149-DAE4-4065-9F39-DB789706C03B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398E4-F8AF-462F-A738-729DCE4BDF93}" type="datetime1">
              <a:rPr lang="en-US" smtClean="0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D8D5E-8F81-42DE-9742-FE112EC42C5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1367C-5B9A-4C4C-B05A-C8A0E0694641}" type="datetime1">
              <a:rPr lang="en-US" smtClean="0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08446-58CD-40BB-83CA-3556527FAC8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B208D-B2B7-4F5D-BFC3-7090B2B75E98}" type="datetime1">
              <a:rPr lang="en-US" smtClean="0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2A058-E360-4977-B6D3-D8B8D4DA3F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9C088-64AF-4C83-BF93-7CD031D02AE2}" type="datetime1">
              <a:rPr lang="en-US" smtClean="0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993D8-E110-45A2-B8CE-6B0B263CA53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468314" y="1604964"/>
            <a:ext cx="184731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468315" y="1508126"/>
            <a:ext cx="82073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bg1">
                    <a:lumMod val="65000"/>
                  </a:schemeClr>
                </a:solidFill>
                <a:latin typeface="+mn-lt"/>
                <a:cs typeface="+mn-cs"/>
              </a:rPr>
              <a:t>Test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11929-5D5A-439F-89BD-CAE874D2AEA3}" type="datetime1">
              <a:rPr lang="en-US" smtClean="0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071ED-01EE-473A-AE09-0A23FFFB0E8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81BA7-3716-458B-8B32-B96D2271F706}" type="datetime1">
              <a:rPr lang="en-US" smtClean="0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62F0E-AEC9-46CE-BA2C-FCCC7F4BDD2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3C46C-784D-4276-BD87-9A9D83442A1A}" type="datetime1">
              <a:rPr lang="en-US" smtClean="0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51DED-508F-49B6-AB7F-0A9F3646034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6102B-9F7F-4C02-8DE7-FF5691F5A4C7}" type="datetime1">
              <a:rPr lang="en-US" smtClean="0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286DF-A053-4213-8E3E-E992C8F7D4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8EB45-F9EF-41C6-BE25-369A0881C394}" type="datetime1">
              <a:rPr lang="en-US" smtClean="0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04B17-5ACC-4CF4-B8A9-1036422DD7F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349FE7-AE81-4116-88DF-118DA2A02085}" type="datetime1">
              <a:rPr lang="en-US" smtClean="0"/>
              <a:pPr>
                <a:defRPr/>
              </a:pPr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ED5A33-FCAB-4652-85E9-9105D0BF7A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9" r:id="rId5"/>
    <p:sldLayoutId id="2147483705" r:id="rId6"/>
    <p:sldLayoutId id="2147483706" r:id="rId7"/>
    <p:sldLayoutId id="2147483707" r:id="rId8"/>
    <p:sldLayoutId id="2147483708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rgbClr val="959595"/>
          </a:solidFill>
          <a:latin typeface="Source Sans Pro Light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959595"/>
          </a:solidFill>
          <a:latin typeface="Source Sans Pro Ligh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959595"/>
          </a:solidFill>
          <a:latin typeface="Source Sans Pro Ligh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959595"/>
          </a:solidFill>
          <a:latin typeface="Source Sans Pro Ligh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959595"/>
          </a:solidFill>
          <a:latin typeface="Source Sans Pro Ligh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rgbClr val="959595"/>
          </a:solidFill>
          <a:latin typeface="Source Sans Pro Ligh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rgbClr val="959595"/>
          </a:solidFill>
          <a:latin typeface="Source Sans Pro Ligh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rgbClr val="959595"/>
          </a:solidFill>
          <a:latin typeface="Source Sans Pro Ligh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rgbClr val="959595"/>
          </a:solidFill>
          <a:latin typeface="Source Sans Pro Light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rgbClr val="A6A6A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00" kern="1200">
          <a:solidFill>
            <a:srgbClr val="A6A6A6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00" kern="1200">
          <a:solidFill>
            <a:srgbClr val="A6A6A6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000" kern="1200">
          <a:solidFill>
            <a:srgbClr val="A6A6A6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000" kern="1200">
          <a:solidFill>
            <a:srgbClr val="A6A6A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A04EE34BAEA3F19134ED2EE71F797BB3B60703EB48FE94E2608E14F29C55E7437F77D171681D0F75FC4BCDA85AF4F670AAB3C4D9A003B3A2x5pC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Рисунок 5" descr="Coat_of_Arms_of_Syktyvkar_(Komi)_(2005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16632"/>
            <a:ext cx="2182812" cy="303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 rot="10800000" flipV="1">
            <a:off x="0" y="3403616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4B496F"/>
                </a:solidFill>
                <a:effectLst/>
                <a:latin typeface="Constantia" pitchFamily="18" charset="0"/>
                <a:ea typeface="Calibri" pitchFamily="34" charset="0"/>
                <a:cs typeface="Arial" pitchFamily="34" charset="0"/>
              </a:rPr>
              <a:t>9 ДЕКАБРЯ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4B496F"/>
                </a:solidFill>
                <a:effectLst/>
                <a:latin typeface="Constantia" pitchFamily="18" charset="0"/>
                <a:ea typeface="Calibri" pitchFamily="34" charset="0"/>
                <a:cs typeface="Times New Roman" pitchFamily="18" charset="0"/>
              </a:rPr>
              <a:t>–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4B496F"/>
              </a:solidFill>
              <a:effectLst/>
              <a:latin typeface="Constantia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rgbClr val="4B496F"/>
                </a:solidFill>
                <a:effectLst/>
                <a:latin typeface="Constantia" pitchFamily="18" charset="0"/>
                <a:ea typeface="Calibri" pitchFamily="34" charset="0"/>
                <a:cs typeface="Arial" pitchFamily="34" charset="0"/>
              </a:rPr>
              <a:t>МЕЖДУНАРОДНЫЙ ДЕНЬ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rgbClr val="4B496F"/>
                </a:solidFill>
                <a:effectLst/>
                <a:latin typeface="Constantia" pitchFamily="18" charset="0"/>
                <a:ea typeface="Calibri" pitchFamily="34" charset="0"/>
                <a:cs typeface="Arial" pitchFamily="34" charset="0"/>
              </a:rPr>
              <a:t>БОРЬБЫ С КОРРУПЦИЕЙ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solidFill>
                  <a:srgbClr val="4B496F"/>
                </a:solidFill>
                <a:effectLst/>
                <a:latin typeface="Constantia" pitchFamily="18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 spd="med" advTm="4062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4"/>
          <p:cNvSpPr txBox="1">
            <a:spLocks noChangeArrowheads="1"/>
          </p:cNvSpPr>
          <p:nvPr/>
        </p:nvSpPr>
        <p:spPr bwMode="auto">
          <a:xfrm>
            <a:off x="642940" y="571502"/>
            <a:ext cx="69495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onstantia" pitchFamily="18" charset="0"/>
              </a:rPr>
              <a:t>МЕЖДУНАРОДНЫЙ ДЕНЬ БОРЬБЫ С КОРРУПЦИЕЙ</a:t>
            </a:r>
            <a:endParaRPr lang="ru-RU" sz="2000" b="1" dirty="0">
              <a:latin typeface="Constanti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940" y="1025526"/>
            <a:ext cx="6715125" cy="4603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" y="1143000"/>
            <a:ext cx="8699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2018</a:t>
            </a:r>
            <a:endParaRPr lang="ru-RU" sz="2000" dirty="0">
              <a:solidFill>
                <a:schemeClr val="tx1">
                  <a:lumMod val="40000"/>
                  <a:lumOff val="6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1268760"/>
            <a:ext cx="8892480" cy="3821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nstantia" pitchFamily="18" charset="0"/>
              </a:rPr>
              <a:t>Отмечается ежегодно</a:t>
            </a:r>
            <a:r>
              <a:rPr lang="ru-RU" sz="2000" dirty="0" smtClean="0">
                <a:solidFill>
                  <a:srgbClr val="525068"/>
                </a:solidFill>
                <a:latin typeface="Constantia" pitchFamily="18" charset="0"/>
              </a:rPr>
              <a:t> </a:t>
            </a:r>
            <a:r>
              <a:rPr lang="ru-RU" sz="2000" b="1" dirty="0" smtClean="0">
                <a:solidFill>
                  <a:srgbClr val="525068"/>
                </a:solidFill>
                <a:latin typeface="Constantia" pitchFamily="18" charset="0"/>
              </a:rPr>
              <a:t>9 декабря</a:t>
            </a:r>
            <a:r>
              <a:rPr lang="ru-RU" sz="2000" dirty="0" smtClean="0">
                <a:latin typeface="Constantia" pitchFamily="18" charset="0"/>
              </a:rPr>
              <a:t>, начиная с 2004 года. </a:t>
            </a:r>
          </a:p>
          <a:p>
            <a:pPr algn="ctr"/>
            <a:endParaRPr lang="ru-RU" sz="800" dirty="0" smtClean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Провозглашён </a:t>
            </a:r>
            <a:r>
              <a:rPr lang="ru-RU" sz="2000" b="1" dirty="0" smtClean="0">
                <a:latin typeface="Constantia" pitchFamily="18" charset="0"/>
              </a:rPr>
              <a:t>ГЕНЕРАЛЬНОЙ АССАМБЛЕЕЙ ООН</a:t>
            </a:r>
          </a:p>
          <a:p>
            <a:pPr algn="ctr"/>
            <a:r>
              <a:rPr lang="ru-RU" dirty="0" smtClean="0">
                <a:latin typeface="Constantia" pitchFamily="18" charset="0"/>
              </a:rPr>
              <a:t>(резолюция № </a:t>
            </a:r>
            <a:r>
              <a:rPr lang="en-US" dirty="0" smtClean="0">
                <a:latin typeface="Constantia" pitchFamily="18" charset="0"/>
              </a:rPr>
              <a:t>A/RES/58/4 </a:t>
            </a:r>
            <a:r>
              <a:rPr lang="ru-RU" dirty="0" smtClean="0">
                <a:latin typeface="Constantia" pitchFamily="18" charset="0"/>
              </a:rPr>
              <a:t>от 21.11.2003)</a:t>
            </a:r>
            <a:r>
              <a:rPr lang="ru-RU" sz="2000" dirty="0" smtClean="0">
                <a:latin typeface="Constantia" pitchFamily="18" charset="0"/>
              </a:rPr>
              <a:t>. </a:t>
            </a:r>
          </a:p>
          <a:p>
            <a:pPr algn="ctr"/>
            <a:endParaRPr lang="ru-RU" sz="800" dirty="0" smtClean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В этот день в 2003 году в Мексике была открыта для подписания </a:t>
            </a:r>
            <a:r>
              <a:rPr lang="ru-RU" sz="2000" b="1" dirty="0" smtClean="0">
                <a:latin typeface="Constantia" pitchFamily="18" charset="0"/>
              </a:rPr>
              <a:t>КОНВЕНЦИЯ ООН ПРОТИВ КОРРУПЦИИ </a:t>
            </a:r>
          </a:p>
          <a:p>
            <a:pPr algn="ctr"/>
            <a:r>
              <a:rPr lang="ru-RU" dirty="0" smtClean="0">
                <a:latin typeface="Constantia" pitchFamily="18" charset="0"/>
              </a:rPr>
              <a:t>(для Российской Федерации данный документ вступил в силу </a:t>
            </a:r>
          </a:p>
          <a:p>
            <a:pPr algn="ctr"/>
            <a:r>
              <a:rPr lang="ru-RU" dirty="0" smtClean="0">
                <a:latin typeface="Constantia" pitchFamily="18" charset="0"/>
              </a:rPr>
              <a:t>с 8 июня 2006 года).</a:t>
            </a:r>
          </a:p>
          <a:p>
            <a:pPr algn="ctr"/>
            <a:endParaRPr lang="ru-RU" sz="800" dirty="0" smtClean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Целью учреждения этого Международного дня, </a:t>
            </a:r>
          </a:p>
          <a:p>
            <a:pPr algn="ctr"/>
            <a:r>
              <a:rPr lang="ru-RU" sz="2000" dirty="0" smtClean="0">
                <a:latin typeface="Constantia" pitchFamily="18" charset="0"/>
              </a:rPr>
              <a:t>как указано в резолюции Генеральной Ассамблеи, было </a:t>
            </a:r>
          </a:p>
          <a:p>
            <a:pPr algn="ctr"/>
            <a:r>
              <a:rPr lang="ru-RU" sz="2000" i="1" dirty="0" smtClean="0">
                <a:latin typeface="Constantia" pitchFamily="18" charset="0"/>
              </a:rPr>
              <a:t>углубление понимания </a:t>
            </a:r>
            <a:r>
              <a:rPr lang="ru-RU" sz="2000" b="1" i="1" dirty="0" smtClean="0">
                <a:latin typeface="Constantia" pitchFamily="18" charset="0"/>
              </a:rPr>
              <a:t>ПРОБЛЕМЫ КОРРУПЦИИ</a:t>
            </a:r>
            <a:r>
              <a:rPr lang="ru-RU" sz="2000" i="1" dirty="0" smtClean="0">
                <a:latin typeface="Constantia" pitchFamily="18" charset="0"/>
              </a:rPr>
              <a:t> и роли Конвенции </a:t>
            </a:r>
          </a:p>
          <a:p>
            <a:pPr algn="ctr"/>
            <a:r>
              <a:rPr lang="ru-RU" sz="2000" i="1" dirty="0" smtClean="0">
                <a:latin typeface="Constantia" pitchFamily="18" charset="0"/>
              </a:rPr>
              <a:t>в </a:t>
            </a:r>
            <a:r>
              <a:rPr lang="ru-RU" sz="2000" b="1" i="1" dirty="0" smtClean="0">
                <a:latin typeface="Constantia" pitchFamily="18" charset="0"/>
              </a:rPr>
              <a:t>ПРЕДУПРЕЖДЕНИИ КОРРУПЦИИ И БОРЬБЕ С НЕЙ</a:t>
            </a:r>
            <a:r>
              <a:rPr lang="ru-RU" sz="2000" b="1" dirty="0" smtClean="0">
                <a:latin typeface="Constantia" pitchFamily="18" charset="0"/>
              </a:rPr>
              <a:t>.</a:t>
            </a:r>
            <a:endParaRPr lang="ru-RU" sz="2000" b="1" dirty="0">
              <a:latin typeface="Constantia" pitchFamily="18" charset="0"/>
            </a:endParaRPr>
          </a:p>
        </p:txBody>
      </p:sp>
      <p:pic>
        <p:nvPicPr>
          <p:cNvPr id="18" name="Рисунок 6" descr="Coat_of_Arms_of_Syktyvkar_(Komi)_(2005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25" y="571500"/>
            <a:ext cx="6683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C:\Users\beresnevich-vv\Desktop\logo_R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013176"/>
            <a:ext cx="8352928" cy="170080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375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Box 4"/>
          <p:cNvSpPr txBox="1">
            <a:spLocks noChangeArrowheads="1"/>
          </p:cNvSpPr>
          <p:nvPr/>
        </p:nvSpPr>
        <p:spPr bwMode="auto">
          <a:xfrm>
            <a:off x="642940" y="571502"/>
            <a:ext cx="69495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onstantia" pitchFamily="18" charset="0"/>
              </a:rPr>
              <a:t>МЕЖДУНАРОДНЫЙ ДЕНЬ БОРЬБЫ С КОРРУПЦИЕЙ</a:t>
            </a:r>
            <a:endParaRPr lang="ru-RU" sz="2000" b="1" dirty="0">
              <a:latin typeface="Constantia" pitchFamily="18" charset="0"/>
            </a:endParaRPr>
          </a:p>
        </p:txBody>
      </p:sp>
      <p:pic>
        <p:nvPicPr>
          <p:cNvPr id="1028" name="Рисунок 6" descr="Coat_of_Arms_of_Syktyvkar_(Komi)_(2005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25" y="571500"/>
            <a:ext cx="6683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42940" y="1025526"/>
            <a:ext cx="6715125" cy="4603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" y="1143000"/>
            <a:ext cx="8699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2018</a:t>
            </a:r>
            <a:endParaRPr lang="ru-RU" sz="2000" dirty="0">
              <a:solidFill>
                <a:schemeClr val="tx1">
                  <a:lumMod val="40000"/>
                  <a:lumOff val="6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031" name="TextBox 5"/>
          <p:cNvSpPr txBox="1">
            <a:spLocks noChangeArrowheads="1"/>
          </p:cNvSpPr>
          <p:nvPr/>
        </p:nvSpPr>
        <p:spPr bwMode="auto">
          <a:xfrm>
            <a:off x="395536" y="1340768"/>
            <a:ext cx="8352928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dirty="0" smtClean="0">
                <a:latin typeface="Constantia" pitchFamily="18" charset="0"/>
                <a:cs typeface="Times New Roman" pitchFamily="18" charset="0"/>
              </a:rPr>
              <a:t>ОСНОВНЫЕ </a:t>
            </a:r>
            <a:r>
              <a:rPr lang="ru-RU" sz="2000" b="1" dirty="0" smtClean="0">
                <a:latin typeface="Constantia" pitchFamily="18" charset="0"/>
                <a:cs typeface="Times New Roman" pitchFamily="18" charset="0"/>
              </a:rPr>
              <a:t>НОРМАТИВНЫЕ ПРАВОВЫЕ АКТЫ </a:t>
            </a:r>
          </a:p>
          <a:p>
            <a:pPr algn="ctr">
              <a:defRPr/>
            </a:pPr>
            <a:r>
              <a:rPr lang="ru-RU" sz="2000" dirty="0" smtClean="0">
                <a:latin typeface="Constantia" pitchFamily="18" charset="0"/>
                <a:cs typeface="Times New Roman" pitchFamily="18" charset="0"/>
              </a:rPr>
              <a:t>В СФЕРЕ ПРОТИВОДЕЙСТВИЯ КОРУПЦИИ</a:t>
            </a:r>
          </a:p>
          <a:p>
            <a:pPr algn="ctr">
              <a:defRPr/>
            </a:pPr>
            <a:endParaRPr lang="ru-RU" sz="2000" dirty="0" smtClean="0">
              <a:latin typeface="Constantia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Constantia" pitchFamily="18" charset="0"/>
              </a:rPr>
              <a:t>«Конвенция Организации Объединенных Наций против коррупции»</a:t>
            </a:r>
            <a:r>
              <a:rPr lang="ru-RU" sz="2000" dirty="0" smtClean="0">
                <a:latin typeface="Constantia" pitchFamily="18" charset="0"/>
              </a:rPr>
              <a:t> </a:t>
            </a:r>
          </a:p>
          <a:p>
            <a:pPr algn="just">
              <a:defRPr/>
            </a:pPr>
            <a:r>
              <a:rPr lang="ru-RU" sz="2000" dirty="0" smtClean="0">
                <a:latin typeface="Constantia" pitchFamily="18" charset="0"/>
              </a:rPr>
              <a:t>(ратифицирована Федеральным законом от08.03.2006 № 40-ФЗ)</a:t>
            </a:r>
            <a:endParaRPr lang="ru-RU" sz="2000" dirty="0" smtClean="0"/>
          </a:p>
          <a:p>
            <a:pPr algn="just">
              <a:buFont typeface="Wingdings" pitchFamily="2" charset="2"/>
              <a:buChar char="Ø"/>
              <a:defRPr/>
            </a:pPr>
            <a:endParaRPr lang="ru-RU" sz="800" dirty="0" smtClean="0">
              <a:latin typeface="Constantia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Constantia" pitchFamily="18" charset="0"/>
                <a:cs typeface="Times New Roman" pitchFamily="18" charset="0"/>
              </a:rPr>
              <a:t>Федеральный закон </a:t>
            </a:r>
            <a:r>
              <a:rPr lang="ru-RU" sz="2000" b="1" dirty="0" smtClean="0">
                <a:latin typeface="Constantia" pitchFamily="18" charset="0"/>
                <a:cs typeface="Times New Roman" pitchFamily="18" charset="0"/>
              </a:rPr>
              <a:t>от 25.12.2008 № 273-ФЗ </a:t>
            </a:r>
          </a:p>
          <a:p>
            <a:pPr algn="just">
              <a:buFontTx/>
              <a:buNone/>
              <a:defRPr/>
            </a:pPr>
            <a:r>
              <a:rPr lang="ru-RU" sz="2000" b="1" dirty="0" smtClean="0">
                <a:latin typeface="Constantia" pitchFamily="18" charset="0"/>
                <a:cs typeface="Times New Roman" pitchFamily="18" charset="0"/>
              </a:rPr>
              <a:t>«О противодействии коррупции»</a:t>
            </a:r>
          </a:p>
          <a:p>
            <a:pPr algn="just">
              <a:buFont typeface="Wingdings" pitchFamily="2" charset="2"/>
              <a:buChar char="Ø"/>
              <a:defRPr/>
            </a:pPr>
            <a:endParaRPr lang="ru-RU" sz="800" dirty="0" smtClean="0">
              <a:latin typeface="Constantia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Constantia" pitchFamily="18" charset="0"/>
                <a:cs typeface="Times New Roman" pitchFamily="18" charset="0"/>
              </a:rPr>
              <a:t>Федеральный закон </a:t>
            </a:r>
            <a:r>
              <a:rPr lang="ru-RU" sz="2000" b="1" dirty="0" smtClean="0">
                <a:latin typeface="Constantia" pitchFamily="18" charset="0"/>
                <a:cs typeface="Times New Roman" pitchFamily="18" charset="0"/>
              </a:rPr>
              <a:t>от 02.03.2007 № 25-ФЗ</a:t>
            </a:r>
          </a:p>
          <a:p>
            <a:pPr algn="just">
              <a:defRPr/>
            </a:pPr>
            <a:r>
              <a:rPr lang="ru-RU" sz="2000" b="1" dirty="0" smtClean="0">
                <a:latin typeface="Constantia" pitchFamily="18" charset="0"/>
                <a:cs typeface="Times New Roman" pitchFamily="18" charset="0"/>
              </a:rPr>
              <a:t>«О муниципальной службе  в Российской Федерации»</a:t>
            </a:r>
          </a:p>
          <a:p>
            <a:pPr>
              <a:buFont typeface="Wingdings" pitchFamily="2" charset="2"/>
              <a:buChar char="Ø"/>
            </a:pPr>
            <a:endParaRPr lang="ru-RU" sz="800" dirty="0" smtClean="0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Constantia" pitchFamily="18" charset="0"/>
              </a:rPr>
              <a:t>Указ Президента РФ </a:t>
            </a:r>
            <a:r>
              <a:rPr lang="ru-RU" sz="2000" b="1" dirty="0" smtClean="0">
                <a:latin typeface="Constantia" pitchFamily="18" charset="0"/>
              </a:rPr>
              <a:t>от 29.06.2018 N 378</a:t>
            </a:r>
          </a:p>
          <a:p>
            <a:r>
              <a:rPr lang="ru-RU" sz="2000" b="1" dirty="0" smtClean="0">
                <a:latin typeface="Constantia" pitchFamily="18" charset="0"/>
              </a:rPr>
              <a:t>«О Национальном плане противодействия коррупции на 2018 - 2020 годы»</a:t>
            </a:r>
          </a:p>
          <a:p>
            <a:endParaRPr lang="ru-RU" sz="800" b="1" dirty="0" smtClean="0">
              <a:latin typeface="Constantia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  <a:defRPr/>
            </a:pPr>
            <a:r>
              <a:rPr lang="ru-RU" sz="2000" dirty="0" smtClean="0">
                <a:latin typeface="Constantia" pitchFamily="18" charset="0"/>
                <a:cs typeface="Times New Roman" pitchFamily="18" charset="0"/>
              </a:rPr>
              <a:t>Закон Республики Коми </a:t>
            </a:r>
            <a:r>
              <a:rPr lang="ru-RU" sz="2000" b="1" dirty="0" smtClean="0">
                <a:latin typeface="Constantia" pitchFamily="18" charset="0"/>
                <a:cs typeface="Times New Roman" pitchFamily="18" charset="0"/>
              </a:rPr>
              <a:t>от 29.09.2008 № 82-РЗ </a:t>
            </a:r>
          </a:p>
          <a:p>
            <a:pPr algn="just">
              <a:buFontTx/>
              <a:buNone/>
              <a:defRPr/>
            </a:pPr>
            <a:r>
              <a:rPr lang="ru-RU" sz="2000" b="1" dirty="0" smtClean="0">
                <a:latin typeface="Constantia" pitchFamily="18" charset="0"/>
                <a:cs typeface="Times New Roman" pitchFamily="18" charset="0"/>
              </a:rPr>
              <a:t>«О противодействии коррупции  в Республике Коми»</a:t>
            </a:r>
            <a:r>
              <a:rPr lang="ru-RU" sz="2000" dirty="0" smtClean="0">
                <a:latin typeface="Constantia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  <p:transition spd="med" advTm="9766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Box 4"/>
          <p:cNvSpPr txBox="1">
            <a:spLocks noChangeArrowheads="1"/>
          </p:cNvSpPr>
          <p:nvPr/>
        </p:nvSpPr>
        <p:spPr bwMode="auto">
          <a:xfrm>
            <a:off x="642940" y="571502"/>
            <a:ext cx="69495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onstantia" pitchFamily="18" charset="0"/>
              </a:rPr>
              <a:t>МЕЖДУНАРОДНЫЙ ДЕНЬ БОРЬБЫ С КОРРУПЦИЕЙ</a:t>
            </a:r>
            <a:endParaRPr lang="ru-RU" sz="2000" b="1" dirty="0">
              <a:latin typeface="Constantia" pitchFamily="18" charset="0"/>
            </a:endParaRPr>
          </a:p>
        </p:txBody>
      </p:sp>
      <p:pic>
        <p:nvPicPr>
          <p:cNvPr id="1028" name="Рисунок 6" descr="Coat_of_Arms_of_Syktyvkar_(Komi)_(2005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25" y="571500"/>
            <a:ext cx="6683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42940" y="1025526"/>
            <a:ext cx="6715125" cy="4603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" y="1143000"/>
            <a:ext cx="8699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2018</a:t>
            </a:r>
            <a:endParaRPr lang="ru-RU" sz="2000" dirty="0">
              <a:solidFill>
                <a:schemeClr val="tx1">
                  <a:lumMod val="40000"/>
                  <a:lumOff val="6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1" name="TextBox 5"/>
          <p:cNvSpPr txBox="1">
            <a:spLocks noChangeArrowheads="1"/>
          </p:cNvSpPr>
          <p:nvPr/>
        </p:nvSpPr>
        <p:spPr bwMode="auto">
          <a:xfrm>
            <a:off x="571472" y="1760513"/>
            <a:ext cx="692948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Constantia" pitchFamily="18" charset="0"/>
              </a:rPr>
              <a:t>Президент Российской Федерации</a:t>
            </a: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11560" y="2276873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Constantia" pitchFamily="18" charset="0"/>
              </a:rPr>
              <a:t>определяет основные направления</a:t>
            </a:r>
          </a:p>
          <a:p>
            <a:pPr algn="ctr"/>
            <a:r>
              <a:rPr lang="ru-RU" sz="2400" dirty="0" smtClean="0">
                <a:latin typeface="Constantia" pitchFamily="18" charset="0"/>
              </a:rPr>
              <a:t> государственной политики</a:t>
            </a:r>
          </a:p>
          <a:p>
            <a:pPr algn="ctr"/>
            <a:r>
              <a:rPr lang="ru-RU" sz="2400" dirty="0" smtClean="0">
                <a:latin typeface="Constantia" pitchFamily="18" charset="0"/>
              </a:rPr>
              <a:t> в области </a:t>
            </a:r>
            <a:r>
              <a:rPr lang="ru-RU" sz="2400" b="1" dirty="0" smtClean="0">
                <a:latin typeface="Constantia" pitchFamily="18" charset="0"/>
              </a:rPr>
              <a:t>ПРОТИВОДЕЙСТВИЯ КОРРУПЦИИ</a:t>
            </a:r>
            <a:endParaRPr lang="ru-RU" sz="2400" b="1" dirty="0" smtClean="0">
              <a:latin typeface="Constantia" pitchFamily="18" charset="0"/>
              <a:hlinkClick r:id="rId3"/>
            </a:endParaRPr>
          </a:p>
        </p:txBody>
      </p:sp>
      <p:pic>
        <p:nvPicPr>
          <p:cNvPr id="13" name="Picture 1" descr="C:\Users\beresnevich-vv\Desktop\Без назван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717032"/>
            <a:ext cx="3888432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med" advTm="5218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Box 4"/>
          <p:cNvSpPr txBox="1">
            <a:spLocks noChangeArrowheads="1"/>
          </p:cNvSpPr>
          <p:nvPr/>
        </p:nvSpPr>
        <p:spPr bwMode="auto">
          <a:xfrm>
            <a:off x="642940" y="571502"/>
            <a:ext cx="69495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onstantia" pitchFamily="18" charset="0"/>
              </a:rPr>
              <a:t>МЕЖДУНАРОДНЫЙ ДЕНЬ БОРЬБЫ С КОРРУПЦИЕЙ</a:t>
            </a:r>
            <a:endParaRPr lang="ru-RU" sz="2000" b="1" dirty="0">
              <a:latin typeface="Constantia" pitchFamily="18" charset="0"/>
            </a:endParaRPr>
          </a:p>
        </p:txBody>
      </p:sp>
      <p:pic>
        <p:nvPicPr>
          <p:cNvPr id="1028" name="Рисунок 6" descr="Coat_of_Arms_of_Syktyvkar_(Komi)_(2005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25" y="571500"/>
            <a:ext cx="6683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42940" y="1025526"/>
            <a:ext cx="6715125" cy="4603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" y="1143000"/>
            <a:ext cx="8699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2018</a:t>
            </a:r>
            <a:endParaRPr lang="ru-RU" sz="2000" dirty="0">
              <a:solidFill>
                <a:schemeClr val="tx1">
                  <a:lumMod val="40000"/>
                  <a:lumOff val="6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031" name="TextBox 5"/>
          <p:cNvSpPr txBox="1">
            <a:spLocks noChangeArrowheads="1"/>
          </p:cNvSpPr>
          <p:nvPr/>
        </p:nvSpPr>
        <p:spPr bwMode="auto">
          <a:xfrm>
            <a:off x="179512" y="1484784"/>
            <a:ext cx="89644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Constantia" pitchFamily="18" charset="0"/>
              </a:rPr>
              <a:t>ПРОТИВОДЕЙСТВИЕ КОРРУПЦИИ </a:t>
            </a:r>
            <a:r>
              <a:rPr lang="ru-RU" sz="2000" dirty="0" smtClean="0">
                <a:latin typeface="Constantia" pitchFamily="18" charset="0"/>
              </a:rPr>
              <a:t>в Российской Федерации </a:t>
            </a:r>
            <a:r>
              <a:rPr lang="ru-RU" sz="2000" i="1" dirty="0" smtClean="0">
                <a:latin typeface="Constantia" pitchFamily="18" charset="0"/>
              </a:rPr>
              <a:t>основывается</a:t>
            </a:r>
            <a:r>
              <a:rPr lang="ru-RU" sz="2000" dirty="0" smtClean="0">
                <a:latin typeface="Constantia" pitchFamily="18" charset="0"/>
              </a:rPr>
              <a:t> на следующих </a:t>
            </a:r>
            <a:r>
              <a:rPr lang="ru-RU" sz="2000" i="1" dirty="0" smtClean="0">
                <a:latin typeface="Constantia" pitchFamily="18" charset="0"/>
              </a:rPr>
              <a:t>основных принципах</a:t>
            </a:r>
            <a:r>
              <a:rPr lang="ru-RU" sz="2000" dirty="0" smtClean="0">
                <a:latin typeface="Constantia" pitchFamily="18" charset="0"/>
              </a:rPr>
              <a:t>:</a:t>
            </a:r>
          </a:p>
          <a:p>
            <a:pPr algn="ctr"/>
            <a:endParaRPr lang="ru-RU" sz="2400" dirty="0" smtClean="0">
              <a:latin typeface="Constant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504" y="2204864"/>
            <a:ext cx="8856984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AutoNum type="arabicParenR"/>
            </a:pPr>
            <a:r>
              <a:rPr lang="ru-RU" sz="2000" b="1" dirty="0" smtClean="0">
                <a:latin typeface="Constantia" pitchFamily="18" charset="0"/>
              </a:rPr>
              <a:t>признание, обеспечение и защита </a:t>
            </a:r>
            <a:r>
              <a:rPr lang="ru-RU" sz="2000" dirty="0" smtClean="0">
                <a:latin typeface="Constantia" pitchFamily="18" charset="0"/>
              </a:rPr>
              <a:t>основных прав и свобод человека и гражданина;</a:t>
            </a:r>
          </a:p>
          <a:p>
            <a:pPr marL="457200" indent="-457200" algn="ctr"/>
            <a:endParaRPr lang="ru-RU" sz="500" dirty="0" smtClean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2) </a:t>
            </a:r>
            <a:r>
              <a:rPr lang="ru-RU" sz="2000" b="1" dirty="0" smtClean="0">
                <a:latin typeface="Constantia" pitchFamily="18" charset="0"/>
              </a:rPr>
              <a:t>законность</a:t>
            </a:r>
            <a:r>
              <a:rPr lang="ru-RU" sz="2000" dirty="0" smtClean="0">
                <a:latin typeface="Constantia" pitchFamily="18" charset="0"/>
              </a:rPr>
              <a:t>;</a:t>
            </a:r>
          </a:p>
          <a:p>
            <a:pPr algn="ctr"/>
            <a:endParaRPr lang="ru-RU" sz="500" dirty="0" smtClean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3) </a:t>
            </a:r>
            <a:r>
              <a:rPr lang="ru-RU" sz="2000" b="1" dirty="0" smtClean="0">
                <a:latin typeface="Constantia" pitchFamily="18" charset="0"/>
              </a:rPr>
              <a:t>публичность и открытость </a:t>
            </a:r>
            <a:r>
              <a:rPr lang="ru-RU" sz="2000" dirty="0" smtClean="0">
                <a:latin typeface="Constantia" pitchFamily="18" charset="0"/>
              </a:rPr>
              <a:t>деятельности государственных органов </a:t>
            </a:r>
          </a:p>
          <a:p>
            <a:pPr algn="ctr"/>
            <a:r>
              <a:rPr lang="ru-RU" sz="2000" dirty="0" smtClean="0">
                <a:latin typeface="Constantia" pitchFamily="18" charset="0"/>
              </a:rPr>
              <a:t>и органов местного самоуправления;</a:t>
            </a:r>
          </a:p>
          <a:p>
            <a:pPr algn="ctr"/>
            <a:endParaRPr lang="ru-RU" sz="500" dirty="0" smtClean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4) </a:t>
            </a:r>
            <a:r>
              <a:rPr lang="ru-RU" sz="2000" b="1" dirty="0" smtClean="0">
                <a:latin typeface="Constantia" pitchFamily="18" charset="0"/>
              </a:rPr>
              <a:t>неотвратимость ответственности </a:t>
            </a:r>
            <a:r>
              <a:rPr lang="ru-RU" sz="2000" dirty="0" smtClean="0">
                <a:latin typeface="Constantia" pitchFamily="18" charset="0"/>
              </a:rPr>
              <a:t>за совершение </a:t>
            </a:r>
          </a:p>
          <a:p>
            <a:pPr algn="ctr"/>
            <a:r>
              <a:rPr lang="ru-RU" sz="2000" dirty="0" smtClean="0">
                <a:latin typeface="Constantia" pitchFamily="18" charset="0"/>
              </a:rPr>
              <a:t>коррупционных правонарушений;</a:t>
            </a:r>
          </a:p>
          <a:p>
            <a:pPr algn="ctr"/>
            <a:endParaRPr lang="ru-RU" sz="500" dirty="0" smtClean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5) </a:t>
            </a:r>
            <a:r>
              <a:rPr lang="ru-RU" sz="2000" b="1" dirty="0" smtClean="0">
                <a:latin typeface="Constantia" pitchFamily="18" charset="0"/>
              </a:rPr>
              <a:t>комплексное использование</a:t>
            </a:r>
            <a:r>
              <a:rPr lang="ru-RU" sz="2000" dirty="0" smtClean="0">
                <a:latin typeface="Constantia" pitchFamily="18" charset="0"/>
              </a:rPr>
              <a:t> политических, организационных, информационно-пропагандистских, социально-экономических, правовых, специальных и иных мер;</a:t>
            </a:r>
          </a:p>
          <a:p>
            <a:pPr algn="ctr"/>
            <a:endParaRPr lang="ru-RU" sz="500" dirty="0" smtClean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6) </a:t>
            </a:r>
            <a:r>
              <a:rPr lang="ru-RU" sz="2000" b="1" dirty="0" smtClean="0">
                <a:latin typeface="Constantia" pitchFamily="18" charset="0"/>
              </a:rPr>
              <a:t>приоритетное применение </a:t>
            </a:r>
            <a:r>
              <a:rPr lang="ru-RU" sz="2000" dirty="0" smtClean="0">
                <a:latin typeface="Constantia" pitchFamily="18" charset="0"/>
              </a:rPr>
              <a:t>мер по предупреждению коррупции;</a:t>
            </a:r>
          </a:p>
          <a:p>
            <a:pPr algn="ctr"/>
            <a:endParaRPr lang="ru-RU" sz="500" dirty="0" smtClean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7) </a:t>
            </a:r>
            <a:r>
              <a:rPr lang="ru-RU" sz="2000" b="1" dirty="0" smtClean="0">
                <a:latin typeface="Constantia" pitchFamily="18" charset="0"/>
              </a:rPr>
              <a:t>сотрудничество государства </a:t>
            </a:r>
            <a:r>
              <a:rPr lang="ru-RU" sz="2000" dirty="0" smtClean="0">
                <a:latin typeface="Constantia" pitchFamily="18" charset="0"/>
              </a:rPr>
              <a:t>с институтами гражданского общества, международными организациями и физическими лицами.</a:t>
            </a: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  <p:transition spd="med" advTm="15219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42940" y="571502"/>
            <a:ext cx="69495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onstantia" pitchFamily="18" charset="0"/>
              </a:rPr>
              <a:t>МЕЖДУНАРОДНЫЙ ДЕНЬ БОРЬБЫ С КОРРУПЦИЕЙ</a:t>
            </a:r>
            <a:endParaRPr lang="ru-RU" sz="2000" b="1" dirty="0">
              <a:latin typeface="Constantia" pitchFamily="18" charset="0"/>
            </a:endParaRPr>
          </a:p>
        </p:txBody>
      </p:sp>
      <p:pic>
        <p:nvPicPr>
          <p:cNvPr id="2052" name="Рисунок 6" descr="Coat_of_Arms_of_Syktyvkar_(Komi)_(2005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25" y="571500"/>
            <a:ext cx="6683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42940" y="1025526"/>
            <a:ext cx="6715125" cy="4603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" y="1143000"/>
            <a:ext cx="8699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2018</a:t>
            </a:r>
            <a:endParaRPr lang="ru-RU" sz="2000" dirty="0">
              <a:solidFill>
                <a:schemeClr val="tx1">
                  <a:lumMod val="40000"/>
                  <a:lumOff val="6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057" name="TextBox 11"/>
          <p:cNvSpPr txBox="1">
            <a:spLocks noChangeArrowheads="1"/>
          </p:cNvSpPr>
          <p:nvPr/>
        </p:nvSpPr>
        <p:spPr bwMode="auto">
          <a:xfrm>
            <a:off x="323528" y="1484785"/>
            <a:ext cx="864096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nstantia" pitchFamily="18" charset="0"/>
              </a:rPr>
              <a:t> ЗЛОУПОТРЕБЛЕНИЕ </a:t>
            </a:r>
          </a:p>
          <a:p>
            <a:pPr algn="ctr"/>
            <a:r>
              <a:rPr lang="ru-RU" sz="2000" b="1" u="sng" dirty="0" smtClean="0">
                <a:latin typeface="Constantia" pitchFamily="18" charset="0"/>
              </a:rPr>
              <a:t>служебным положением</a:t>
            </a:r>
            <a:r>
              <a:rPr lang="ru-RU" sz="2000" dirty="0" smtClean="0">
                <a:latin typeface="Constantia" pitchFamily="18" charset="0"/>
              </a:rPr>
              <a:t>, </a:t>
            </a:r>
            <a:r>
              <a:rPr lang="ru-RU" sz="2000" b="1" i="1" u="sng" dirty="0" smtClean="0">
                <a:latin typeface="Constantia" pitchFamily="18" charset="0"/>
              </a:rPr>
              <a:t>дача взятки</a:t>
            </a:r>
            <a:r>
              <a:rPr lang="ru-RU" sz="2000" dirty="0" smtClean="0">
                <a:latin typeface="Constantia" pitchFamily="18" charset="0"/>
              </a:rPr>
              <a:t>, </a:t>
            </a:r>
          </a:p>
          <a:p>
            <a:pPr algn="ctr"/>
            <a:r>
              <a:rPr lang="ru-RU" sz="2000" b="1" u="sng" dirty="0" smtClean="0">
                <a:latin typeface="Constantia" pitchFamily="18" charset="0"/>
              </a:rPr>
              <a:t>получение взятки</a:t>
            </a:r>
            <a:r>
              <a:rPr lang="ru-RU" sz="2000" dirty="0" smtClean="0">
                <a:latin typeface="Constantia" pitchFamily="18" charset="0"/>
              </a:rPr>
              <a:t>, </a:t>
            </a:r>
            <a:r>
              <a:rPr lang="ru-RU" sz="2000" b="1" i="1" u="sng" dirty="0" smtClean="0">
                <a:latin typeface="Constantia" pitchFamily="18" charset="0"/>
              </a:rPr>
              <a:t>злоупотребление полномочиями</a:t>
            </a:r>
            <a:r>
              <a:rPr lang="ru-RU" sz="2000" dirty="0" smtClean="0">
                <a:latin typeface="Constantia" pitchFamily="18" charset="0"/>
              </a:rPr>
              <a:t>, </a:t>
            </a:r>
          </a:p>
          <a:p>
            <a:pPr algn="ctr"/>
            <a:r>
              <a:rPr lang="ru-RU" sz="2000" b="1" u="sng" dirty="0" smtClean="0">
                <a:latin typeface="Constantia" pitchFamily="18" charset="0"/>
              </a:rPr>
              <a:t>коммерческий подкуп </a:t>
            </a:r>
          </a:p>
          <a:p>
            <a:pPr algn="ctr"/>
            <a:r>
              <a:rPr lang="ru-RU" sz="2000" b="1" i="1" dirty="0" smtClean="0">
                <a:latin typeface="Constantia" pitchFamily="18" charset="0"/>
              </a:rPr>
              <a:t>либо иное </a:t>
            </a:r>
            <a:r>
              <a:rPr lang="ru-RU" sz="2000" b="1" i="1" u="sng" dirty="0" smtClean="0">
                <a:latin typeface="Constantia" pitchFamily="18" charset="0"/>
              </a:rPr>
              <a:t>незаконное использование физическим лицом своего должностного положения</a:t>
            </a:r>
            <a:r>
              <a:rPr lang="ru-RU" sz="2000" i="1" u="sng" dirty="0" smtClean="0">
                <a:latin typeface="Constantia" pitchFamily="18" charset="0"/>
              </a:rPr>
              <a:t> </a:t>
            </a:r>
          </a:p>
          <a:p>
            <a:pPr algn="just"/>
            <a:r>
              <a:rPr lang="ru-RU" dirty="0" smtClean="0">
                <a:latin typeface="Constantia" pitchFamily="18" charset="0"/>
              </a:rPr>
              <a:t>вопреки законным интересам общества и государства </a:t>
            </a:r>
            <a:r>
              <a:rPr lang="ru-RU" b="1" dirty="0" smtClean="0">
                <a:latin typeface="Constantia" pitchFamily="18" charset="0"/>
              </a:rPr>
              <a:t>в целях </a:t>
            </a:r>
            <a:r>
              <a:rPr lang="ru-RU" dirty="0" smtClean="0">
                <a:latin typeface="Constantia" pitchFamily="18" charset="0"/>
              </a:rPr>
              <a:t>получения </a:t>
            </a:r>
            <a:r>
              <a:rPr lang="ru-RU" b="1" dirty="0" smtClean="0">
                <a:latin typeface="Constantia" pitchFamily="18" charset="0"/>
              </a:rPr>
              <a:t>выгоды в виде денег, ценностей, иного имущества или услуг имущественного характера, иных имущественных прав для себя или для третьих лиц </a:t>
            </a:r>
            <a:r>
              <a:rPr lang="ru-RU" dirty="0" smtClean="0">
                <a:latin typeface="Constantia" pitchFamily="18" charset="0"/>
              </a:rPr>
              <a:t>либо </a:t>
            </a:r>
            <a:r>
              <a:rPr lang="ru-RU" b="1" dirty="0" smtClean="0">
                <a:latin typeface="Constantia" pitchFamily="18" charset="0"/>
              </a:rPr>
              <a:t>незаконное предоставление такой выгоды</a:t>
            </a:r>
            <a:r>
              <a:rPr lang="ru-RU" dirty="0" smtClean="0">
                <a:latin typeface="Constantia" pitchFamily="18" charset="0"/>
              </a:rPr>
              <a:t> указанному лицу другими физическими лицами</a:t>
            </a:r>
          </a:p>
        </p:txBody>
      </p:sp>
      <p:sp>
        <p:nvSpPr>
          <p:cNvPr id="14" name="TextBox 8"/>
          <p:cNvSpPr txBox="1">
            <a:spLocks noChangeArrowheads="1"/>
          </p:cNvSpPr>
          <p:nvPr/>
        </p:nvSpPr>
        <p:spPr bwMode="auto">
          <a:xfrm>
            <a:off x="1019652" y="1124745"/>
            <a:ext cx="69813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Constantia" pitchFamily="18" charset="0"/>
              </a:rPr>
              <a:t>КОРРУПЦИЯ</a:t>
            </a: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pic>
        <p:nvPicPr>
          <p:cNvPr id="6145" name="Picture 1" descr="C:\Users\beresnevich-vv\Desktop\Без названия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797152"/>
            <a:ext cx="2664296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med" advTm="15297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42940" y="571502"/>
            <a:ext cx="69495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onstantia" pitchFamily="18" charset="0"/>
              </a:rPr>
              <a:t>МЕЖДУНАРОДНЫЙ ДЕНЬ БОРЬБЫ С КОРРУПЦИЕЙ</a:t>
            </a:r>
            <a:endParaRPr lang="ru-RU" sz="2000" b="1" dirty="0">
              <a:latin typeface="Constantia" pitchFamily="18" charset="0"/>
            </a:endParaRPr>
          </a:p>
        </p:txBody>
      </p:sp>
      <p:pic>
        <p:nvPicPr>
          <p:cNvPr id="2052" name="Рисунок 6" descr="Coat_of_Arms_of_Syktyvkar_(Komi)_(2005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25" y="571500"/>
            <a:ext cx="6683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42940" y="1025526"/>
            <a:ext cx="6715125" cy="4603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" y="1143000"/>
            <a:ext cx="8699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2018</a:t>
            </a:r>
            <a:endParaRPr lang="ru-RU" sz="2000" dirty="0">
              <a:solidFill>
                <a:schemeClr val="tx1">
                  <a:lumMod val="40000"/>
                  <a:lumOff val="6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057" name="TextBox 11"/>
          <p:cNvSpPr txBox="1">
            <a:spLocks noChangeArrowheads="1"/>
          </p:cNvSpPr>
          <p:nvPr/>
        </p:nvSpPr>
        <p:spPr bwMode="auto">
          <a:xfrm>
            <a:off x="323528" y="1484785"/>
            <a:ext cx="864096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nstantia" pitchFamily="18" charset="0"/>
              </a:rPr>
              <a:t> </a:t>
            </a:r>
            <a:endParaRPr lang="ru-RU" dirty="0" smtClean="0">
              <a:latin typeface="Constantia" pitchFamily="18" charset="0"/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pic>
        <p:nvPicPr>
          <p:cNvPr id="11" name="Picture 1" descr="C:\Users\beresnevich-vv\Desktop\Вместе-против-коррупции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628800"/>
            <a:ext cx="7488832" cy="46805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 advTm="5484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42940" y="571502"/>
            <a:ext cx="69495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onstantia" pitchFamily="18" charset="0"/>
              </a:rPr>
              <a:t>МЕЖДУНАРОДНЫЙ ДЕНЬ БОРЬБЫ С КОРРУПЦИЕЙ</a:t>
            </a:r>
            <a:endParaRPr lang="ru-RU" sz="2000" b="1" dirty="0">
              <a:latin typeface="Constantia" pitchFamily="18" charset="0"/>
            </a:endParaRPr>
          </a:p>
        </p:txBody>
      </p:sp>
      <p:pic>
        <p:nvPicPr>
          <p:cNvPr id="2052" name="Рисунок 6" descr="Coat_of_Arms_of_Syktyvkar_(Komi)_(2005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25" y="571500"/>
            <a:ext cx="6683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42940" y="1025526"/>
            <a:ext cx="6715125" cy="4603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" y="1143000"/>
            <a:ext cx="8699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2018</a:t>
            </a:r>
            <a:endParaRPr lang="ru-RU" sz="2000" dirty="0">
              <a:solidFill>
                <a:schemeClr val="tx1">
                  <a:lumMod val="40000"/>
                  <a:lumOff val="6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057" name="TextBox 11"/>
          <p:cNvSpPr txBox="1">
            <a:spLocks noChangeArrowheads="1"/>
          </p:cNvSpPr>
          <p:nvPr/>
        </p:nvSpPr>
        <p:spPr bwMode="auto">
          <a:xfrm>
            <a:off x="3357565" y="2786059"/>
            <a:ext cx="66436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>
              <a:latin typeface="Constantia" pitchFamily="18" charset="0"/>
            </a:endParaRPr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571472" y="1643050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3600" dirty="0" smtClean="0">
              <a:latin typeface="Constantia" pitchFamily="18" charset="0"/>
            </a:endParaRPr>
          </a:p>
        </p:txBody>
      </p:sp>
      <p:sp>
        <p:nvSpPr>
          <p:cNvPr id="21" name="Заголовок 20"/>
          <p:cNvSpPr>
            <a:spLocks noGrp="1"/>
          </p:cNvSpPr>
          <p:nvPr>
            <p:ph type="title"/>
          </p:nvPr>
        </p:nvSpPr>
        <p:spPr>
          <a:xfrm>
            <a:off x="1763688" y="5949280"/>
            <a:ext cx="6912768" cy="642196"/>
          </a:xfrm>
        </p:spPr>
        <p:txBody>
          <a:bodyPr/>
          <a:lstStyle/>
          <a:p>
            <a:r>
              <a:rPr lang="ru-RU" sz="2400" dirty="0" smtClean="0">
                <a:solidFill>
                  <a:srgbClr val="555464"/>
                </a:solidFill>
                <a:latin typeface="Constantia" pitchFamily="18" charset="0"/>
              </a:rPr>
              <a:t>                                        </a:t>
            </a:r>
            <a:br>
              <a:rPr lang="ru-RU" sz="2400" dirty="0" smtClean="0">
                <a:solidFill>
                  <a:srgbClr val="555464"/>
                </a:solidFill>
                <a:latin typeface="Constantia" pitchFamily="18" charset="0"/>
              </a:rPr>
            </a:br>
            <a:r>
              <a:rPr lang="ru-RU" sz="2400" dirty="0" smtClean="0">
                <a:solidFill>
                  <a:srgbClr val="555464"/>
                </a:solidFill>
                <a:latin typeface="Constantia" pitchFamily="18" charset="0"/>
              </a:rPr>
              <a:t>                                        КОНФЛИКТ ИНТЕРЕСОВ</a:t>
            </a:r>
            <a:endParaRPr lang="ru-RU" sz="2400" dirty="0">
              <a:solidFill>
                <a:srgbClr val="555464"/>
              </a:solidFill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half" idx="2"/>
          </p:nvPr>
        </p:nvSpPr>
        <p:spPr>
          <a:xfrm>
            <a:off x="-180528" y="5373216"/>
            <a:ext cx="4932040" cy="804863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rgbClr val="555464"/>
                </a:solidFill>
                <a:latin typeface="Constantia" pitchFamily="18" charset="0"/>
              </a:rPr>
              <a:t>ЛИЧНАЯ </a:t>
            </a:r>
          </a:p>
          <a:p>
            <a:pPr algn="ctr"/>
            <a:r>
              <a:rPr lang="ru-RU" sz="2400" b="1" dirty="0" smtClean="0">
                <a:solidFill>
                  <a:srgbClr val="555464"/>
                </a:solidFill>
                <a:latin typeface="Constantia" pitchFamily="18" charset="0"/>
              </a:rPr>
              <a:t>ЗАИНТЕРЕСОВАННОСТЬ</a:t>
            </a:r>
            <a:endParaRPr lang="ru-RU" sz="2400" b="1" dirty="0">
              <a:solidFill>
                <a:srgbClr val="555464"/>
              </a:solidFill>
              <a:latin typeface="Constantia" pitchFamily="18" charset="0"/>
            </a:endParaRP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pic>
        <p:nvPicPr>
          <p:cNvPr id="11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628800"/>
            <a:ext cx="3460948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 rot="20783502">
            <a:off x="4647167" y="1955872"/>
            <a:ext cx="3811166" cy="37049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 advTm="5437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42940" y="571502"/>
            <a:ext cx="69495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onstantia" pitchFamily="18" charset="0"/>
              </a:rPr>
              <a:t>МЕЖДУНАРОДНЫЙ ДЕНЬ БОРЬБЫ С КОРРУПЦИЕЙ</a:t>
            </a:r>
            <a:endParaRPr lang="ru-RU" sz="2000" b="1" dirty="0">
              <a:latin typeface="Constantia" pitchFamily="18" charset="0"/>
            </a:endParaRPr>
          </a:p>
        </p:txBody>
      </p:sp>
      <p:pic>
        <p:nvPicPr>
          <p:cNvPr id="2052" name="Рисунок 6" descr="Coat_of_Arms_of_Syktyvkar_(Komi)_(2005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25" y="571500"/>
            <a:ext cx="6683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42940" y="1025526"/>
            <a:ext cx="6715125" cy="4603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" y="1143000"/>
            <a:ext cx="8699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201</a:t>
            </a:r>
            <a:r>
              <a:rPr lang="en-US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8</a:t>
            </a:r>
            <a:endParaRPr lang="ru-RU" sz="2000" dirty="0">
              <a:solidFill>
                <a:schemeClr val="tx1">
                  <a:lumMod val="40000"/>
                  <a:lumOff val="6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547664" y="1124744"/>
            <a:ext cx="64087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dirty="0" smtClean="0">
                <a:latin typeface="Constantia" pitchFamily="18" charset="0"/>
                <a:cs typeface="Times New Roman" panose="02020603050405020304" pitchFamily="18" charset="0"/>
              </a:rPr>
              <a:t>В ОМСУ МО ГО «СЫКТЫВКАР» ФУНКЦИОНИРУЮТ </a:t>
            </a:r>
            <a:r>
              <a:rPr lang="ru-RU" altLang="ru-RU" b="1" dirty="0" smtClean="0">
                <a:latin typeface="Constantia" pitchFamily="18" charset="0"/>
                <a:cs typeface="Times New Roman" panose="02020603050405020304" pitchFamily="18" charset="0"/>
              </a:rPr>
              <a:t>КОМИССИИ ПО СОБЛЮДЕНИЮ ТРЕБОВАНИЙ </a:t>
            </a:r>
          </a:p>
          <a:p>
            <a:pPr algn="ctr"/>
            <a:r>
              <a:rPr lang="ru-RU" altLang="ru-RU" b="1" dirty="0" smtClean="0">
                <a:latin typeface="Constantia" pitchFamily="18" charset="0"/>
                <a:cs typeface="Times New Roman" panose="02020603050405020304" pitchFamily="18" charset="0"/>
              </a:rPr>
              <a:t>К СЛУЖЕБНОМУ ПОВЕДЕНИЮ </a:t>
            </a:r>
          </a:p>
          <a:p>
            <a:pPr algn="ctr"/>
            <a:r>
              <a:rPr lang="ru-RU" altLang="ru-RU" b="1" dirty="0" smtClean="0">
                <a:latin typeface="Constantia" pitchFamily="18" charset="0"/>
                <a:cs typeface="Times New Roman" panose="02020603050405020304" pitchFamily="18" charset="0"/>
              </a:rPr>
              <a:t>МУНИЦИПАЛЬНЫХ СЛУЖАЩИХ </a:t>
            </a:r>
          </a:p>
          <a:p>
            <a:pPr algn="ctr"/>
            <a:r>
              <a:rPr lang="ru-RU" altLang="ru-RU" b="1" dirty="0" smtClean="0">
                <a:latin typeface="Constantia" pitchFamily="18" charset="0"/>
                <a:cs typeface="Times New Roman" panose="02020603050405020304" pitchFamily="18" charset="0"/>
              </a:rPr>
              <a:t>И УРЕГУЛИРОВАНИЮ КОНФЛИКТА ИНТЕРЕСОВ</a:t>
            </a:r>
            <a:endParaRPr lang="ru-RU" b="1" dirty="0">
              <a:latin typeface="Constantia" pitchFamily="18" charset="0"/>
            </a:endParaRPr>
          </a:p>
        </p:txBody>
      </p:sp>
      <p:graphicFrame>
        <p:nvGraphicFramePr>
          <p:cNvPr id="17" name="Схема 16">
            <a:extLst>
              <a:ext uri="{FF2B5EF4-FFF2-40B4-BE49-F238E27FC236}"/>
            </a:extLst>
          </p:cNvPr>
          <p:cNvGraphicFramePr/>
          <p:nvPr/>
        </p:nvGraphicFramePr>
        <p:xfrm>
          <a:off x="179512" y="2636912"/>
          <a:ext cx="8820472" cy="4581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 advTm="5297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42940" y="571502"/>
            <a:ext cx="69495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onstantia" pitchFamily="18" charset="0"/>
              </a:rPr>
              <a:t>МЕЖДУНАРОДНЫЙ ДЕНЬ БОРЬБЫ С КОРРУПЦИЕЙ</a:t>
            </a:r>
            <a:endParaRPr lang="ru-RU" sz="2000" b="1" dirty="0">
              <a:latin typeface="Constantia" pitchFamily="18" charset="0"/>
            </a:endParaRPr>
          </a:p>
        </p:txBody>
      </p:sp>
      <p:pic>
        <p:nvPicPr>
          <p:cNvPr id="2052" name="Рисунок 6" descr="Coat_of_Arms_of_Syktyvkar_(Komi)_(2005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25" y="571500"/>
            <a:ext cx="6683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42940" y="1025526"/>
            <a:ext cx="6715125" cy="4603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" y="1143000"/>
            <a:ext cx="8699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201</a:t>
            </a:r>
            <a:r>
              <a:rPr lang="en-US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8</a:t>
            </a:r>
            <a:endParaRPr lang="ru-RU" sz="2000" dirty="0">
              <a:solidFill>
                <a:schemeClr val="tx1">
                  <a:lumMod val="40000"/>
                  <a:lumOff val="6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547664" y="1124744"/>
            <a:ext cx="64087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Constantia" pitchFamily="18" charset="0"/>
              </a:rPr>
              <a:t>РЕЕСТР ЛИЦ, </a:t>
            </a:r>
          </a:p>
          <a:p>
            <a:pPr algn="ctr"/>
            <a:r>
              <a:rPr lang="ru-RU" sz="2000" b="1" dirty="0" smtClean="0">
                <a:latin typeface="Constantia" pitchFamily="18" charset="0"/>
              </a:rPr>
              <a:t>УВОЛЕННЫХ В СВЯЗИ С УТРАТОЙ ДОВЕРИЯ</a:t>
            </a:r>
            <a:endParaRPr lang="ru-RU" sz="2000" b="1" dirty="0">
              <a:latin typeface="Constant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9552" y="2276872"/>
            <a:ext cx="820891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nstantia" pitchFamily="18" charset="0"/>
              </a:rPr>
              <a:t>Реестр размещается в открытом доступе на официальном сайте единой системы по адресу </a:t>
            </a:r>
            <a:r>
              <a:rPr lang="ru-RU" sz="2000" b="1" u="sng" dirty="0" smtClean="0">
                <a:latin typeface="Constantia" pitchFamily="18" charset="0"/>
              </a:rPr>
              <a:t>http://gossluzhba.gov.ru/reestr </a:t>
            </a:r>
            <a:r>
              <a:rPr lang="ru-RU" sz="2000" b="1" dirty="0" smtClean="0">
                <a:latin typeface="Constantia" pitchFamily="18" charset="0"/>
              </a:rPr>
              <a:t> </a:t>
            </a:r>
            <a:r>
              <a:rPr lang="ru-RU" sz="2000" dirty="0" smtClean="0">
                <a:latin typeface="Constantia" pitchFamily="18" charset="0"/>
              </a:rPr>
              <a:t>в виде списка, который сформирован в алфавитном порядке</a:t>
            </a:r>
          </a:p>
          <a:p>
            <a:pPr algn="ctr"/>
            <a:r>
              <a:rPr lang="ru-RU" sz="2000" dirty="0" smtClean="0">
                <a:latin typeface="Constantia" pitchFamily="18" charset="0"/>
              </a:rPr>
              <a:t> (в формате PDF)</a:t>
            </a:r>
          </a:p>
          <a:p>
            <a:pPr algn="ctr"/>
            <a:endParaRPr lang="ru-RU" sz="2000" dirty="0" smtClean="0">
              <a:latin typeface="Constantia" pitchFamily="18" charset="0"/>
            </a:endParaRPr>
          </a:p>
          <a:p>
            <a:pPr algn="ctr"/>
            <a:endParaRPr lang="ru-RU" sz="2000" dirty="0" smtClean="0">
              <a:latin typeface="Constantia" pitchFamily="18" charset="0"/>
            </a:endParaRPr>
          </a:p>
          <a:p>
            <a:pPr algn="ctr"/>
            <a:r>
              <a:rPr lang="ru-RU" sz="2000" dirty="0" smtClean="0">
                <a:latin typeface="Constantia" pitchFamily="18" charset="0"/>
              </a:rPr>
              <a:t>По состоянию </a:t>
            </a:r>
            <a:r>
              <a:rPr lang="ru-RU" sz="2000" b="1" dirty="0" smtClean="0">
                <a:latin typeface="Constantia" pitchFamily="18" charset="0"/>
              </a:rPr>
              <a:t>на  23 ноября 2018 года в Реестр</a:t>
            </a:r>
          </a:p>
          <a:p>
            <a:pPr algn="ctr"/>
            <a:r>
              <a:rPr lang="ru-RU" sz="2000" b="1" dirty="0" smtClean="0">
                <a:latin typeface="Constantia" pitchFamily="18" charset="0"/>
              </a:rPr>
              <a:t> </a:t>
            </a:r>
            <a:r>
              <a:rPr lang="ru-RU" sz="2000" dirty="0" smtClean="0">
                <a:latin typeface="Constantia" pitchFamily="18" charset="0"/>
              </a:rPr>
              <a:t>включены сведения</a:t>
            </a:r>
          </a:p>
          <a:p>
            <a:pPr algn="ctr"/>
            <a:r>
              <a:rPr lang="ru-RU" sz="2000" dirty="0" smtClean="0">
                <a:latin typeface="Constantia" pitchFamily="18" charset="0"/>
              </a:rPr>
              <a:t> о </a:t>
            </a:r>
            <a:r>
              <a:rPr lang="ru-RU" sz="2800" b="1" dirty="0" smtClean="0">
                <a:latin typeface="Constantia" pitchFamily="18" charset="0"/>
              </a:rPr>
              <a:t>662 </a:t>
            </a:r>
            <a:r>
              <a:rPr lang="ru-RU" sz="2000" dirty="0" smtClean="0">
                <a:latin typeface="Constantia" pitchFamily="18" charset="0"/>
              </a:rPr>
              <a:t> </a:t>
            </a:r>
            <a:r>
              <a:rPr lang="ru-RU" sz="2000" b="1" dirty="0" smtClean="0">
                <a:latin typeface="Constantia" pitchFamily="18" charset="0"/>
              </a:rPr>
              <a:t>ЛИЦАХ, УВОЛЕННЫХ В СВЯЗИ С УТРАТОЙ ДОВЕРИЯ</a:t>
            </a:r>
          </a:p>
        </p:txBody>
      </p:sp>
    </p:spTree>
  </p:cSld>
  <p:clrMapOvr>
    <a:masterClrMapping/>
  </p:clrMapOvr>
  <p:transition spd="med" advTm="10250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42940" y="571502"/>
            <a:ext cx="69495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onstantia" pitchFamily="18" charset="0"/>
              </a:rPr>
              <a:t>МЕЖДУНАРОДНЫЙ ДЕНЬ БОРЬБЫ С КОРРУПЦИЕЙ</a:t>
            </a:r>
            <a:endParaRPr lang="ru-RU" sz="2000" b="1" dirty="0">
              <a:latin typeface="Constantia" pitchFamily="18" charset="0"/>
            </a:endParaRPr>
          </a:p>
        </p:txBody>
      </p:sp>
      <p:pic>
        <p:nvPicPr>
          <p:cNvPr id="2052" name="Рисунок 6" descr="Coat_of_Arms_of_Syktyvkar_(Komi)_(2005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25" y="571500"/>
            <a:ext cx="6683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42940" y="1025526"/>
            <a:ext cx="6715125" cy="4603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" y="1143000"/>
            <a:ext cx="86995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201</a:t>
            </a:r>
            <a:r>
              <a:rPr lang="en-US" sz="20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Arial Black" pitchFamily="34" charset="0"/>
                <a:cs typeface="Arial" pitchFamily="34" charset="0"/>
              </a:rPr>
              <a:t>8</a:t>
            </a:r>
            <a:endParaRPr lang="ru-RU" sz="2000" dirty="0">
              <a:solidFill>
                <a:schemeClr val="tx1">
                  <a:lumMod val="40000"/>
                  <a:lumOff val="6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107522" name="Picture 2" descr="C:\Users\beresnevich-vv\Desktop\images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7" y="1700808"/>
            <a:ext cx="6264696" cy="43924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 advTm="5281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85786" y="785794"/>
            <a:ext cx="80346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Constantia" pitchFamily="18" charset="0"/>
              </a:rPr>
              <a:t>СПАСИБО ЗА ВНИМАНИЕ!</a:t>
            </a:r>
            <a:endParaRPr lang="ru-RU" sz="3600" dirty="0">
              <a:latin typeface="Constantia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D8D5E-8F81-42DE-9742-FE112EC42C54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24577" name="Picture 1" descr="C:\Users\beresnevich-vv\Desktop\980-priz-2-mes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484784"/>
            <a:ext cx="5616624" cy="50405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custDataLst>
      <p:tags r:id="rId1"/>
    </p:custDataLst>
  </p:cSld>
  <p:clrMapOvr>
    <a:masterClrMapping/>
  </p:clrMapOvr>
  <p:transition spd="med" advTm="10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theme1.xml><?xml version="1.0" encoding="utf-8"?>
<a:theme xmlns:a="http://schemas.openxmlformats.org/drawingml/2006/main" name="Office Theme">
  <a:themeElements>
    <a:clrScheme name="Mayas Theme Color">
      <a:dk1>
        <a:srgbClr val="5C5C5C"/>
      </a:dk1>
      <a:lt1>
        <a:sysClr val="window" lastClr="FFFFFF"/>
      </a:lt1>
      <a:dk2>
        <a:srgbClr val="3F3F3F"/>
      </a:dk2>
      <a:lt2>
        <a:srgbClr val="FCFCFC"/>
      </a:lt2>
      <a:accent1>
        <a:srgbClr val="1B6AA3"/>
      </a:accent1>
      <a:accent2>
        <a:srgbClr val="84CBC5"/>
      </a:accent2>
      <a:accent3>
        <a:srgbClr val="F8D35E"/>
      </a:accent3>
      <a:accent4>
        <a:srgbClr val="F47264"/>
      </a:accent4>
      <a:accent5>
        <a:srgbClr val="7CC8EC"/>
      </a:accent5>
      <a:accent6>
        <a:srgbClr val="868AD1"/>
      </a:accent6>
      <a:hlink>
        <a:srgbClr val="0000FF"/>
      </a:hlink>
      <a:folHlink>
        <a:srgbClr val="800080"/>
      </a:folHlink>
    </a:clrScheme>
    <a:fontScheme name="Mayas Fonts">
      <a:majorFont>
        <a:latin typeface="Source Sans Pro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6543</TotalTime>
  <Words>459</Words>
  <Application>Microsoft Office PowerPoint</Application>
  <PresentationFormat>Экран (4:3)</PresentationFormat>
  <Paragraphs>121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                                                                                 КОНФЛИКТ ИНТЕРЕСОВ</vt:lpstr>
      <vt:lpstr>Слайд 9</vt:lpstr>
      <vt:lpstr>Слайд 10</vt:lpstr>
      <vt:lpstr>Слайд 11</vt:lpstr>
      <vt:lpstr>Слайд 12</vt:lpstr>
    </vt:vector>
  </TitlesOfParts>
  <Company>Hewlett-Packard Company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EAMEJIA</dc:creator>
  <cp:lastModifiedBy>beresnevich-vv</cp:lastModifiedBy>
  <cp:revision>1242</cp:revision>
  <cp:lastPrinted>2016-04-12T06:14:07Z</cp:lastPrinted>
  <dcterms:created xsi:type="dcterms:W3CDTF">2014-02-03T20:55:49Z</dcterms:created>
  <dcterms:modified xsi:type="dcterms:W3CDTF">2018-12-04T12:53:22Z</dcterms:modified>
</cp:coreProperties>
</file>